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470B1-6071-42AC-923A-A4F10EFFE11B}" v="28" dt="2019-11-18T18:23:56.129"/>
    <p1510:client id="{7B98BFE7-03BA-4EA1-AB5A-94FBA648F69A}" v="15" dt="2019-10-28T17:22:58.508"/>
    <p1510:client id="{84E992E5-075F-4346-8146-66CF7A3AC717}" v="204" dt="2019-10-29T15:02:27.955"/>
    <p1510:client id="{9089B281-C0F8-494A-AD7B-568D9E20C821}" v="165" dt="2019-10-29T14:59:35.062"/>
    <p1510:client id="{F422BF2E-2025-4679-AA15-4FB8D42B9063}" v="35" dt="2019-10-29T15:05:08.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129" d="100"/>
          <a:sy n="129" d="100"/>
        </p:scale>
        <p:origin x="170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11/18/19</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11/18/19</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en-US" altLang="ja-JP">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and Elizabeth Angeli.</a:t>
            </a:r>
          </a:p>
          <a:p>
            <a:pPr eaLnBrk="1" hangingPunct="1">
              <a:spcBef>
                <a:spcPct val="0"/>
              </a:spcBef>
            </a:pPr>
            <a:r>
              <a:rPr lang="en-US" altLang="en-US">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ea typeface="ＭＳ Ｐゴシック" panose="020B0600070205080204" pitchFamily="34" charset="-128"/>
              </a:rPr>
              <a:t>Books</a:t>
            </a:r>
          </a:p>
          <a:p>
            <a:pPr lvl="2" eaLnBrk="1" hangingPunct="1">
              <a:spcBef>
                <a:spcPct val="0"/>
              </a:spcBef>
            </a:pPr>
            <a:r>
              <a:rPr lang="en-US" altLang="en-US">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ea typeface="ＭＳ Ｐゴシック" panose="020B0600070205080204" pitchFamily="34" charset="-128"/>
              </a:rPr>
              <a:t>See comments from previous slide.</a:t>
            </a: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ea typeface="ＭＳ Ｐゴシック" panose="020B0600070205080204" pitchFamily="34" charset="-128"/>
              </a:rPr>
              <a:t>See comments from previous slide.</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ea typeface="ＭＳ Ｐゴシック" panose="020B0600070205080204" pitchFamily="34" charset="-128"/>
              </a:rPr>
              <a:t>In the first example, “Toward Metareading” is the title of an essay, and The </a:t>
            </a:r>
            <a:r>
              <a:rPr lang="en-US" altLang="en-US" i="1">
                <a:ea typeface="ＭＳ Ｐゴシック" panose="020B0600070205080204" pitchFamily="34" charset="-128"/>
              </a:rPr>
              <a:t>Future of the Book i</a:t>
            </a:r>
            <a:r>
              <a:rPr lang="en-US" altLang="en-US">
                <a:ea typeface="ＭＳ Ｐゴシック" panose="020B0600070205080204" pitchFamily="34" charset="-128"/>
              </a:rPr>
              <a:t>s the title of the edited collection in which the essay appears.</a:t>
            </a:r>
          </a:p>
          <a:p>
            <a:pPr eaLnBrk="1" hangingPunct="1">
              <a:spcBef>
                <a:spcPct val="0"/>
              </a:spcBef>
            </a:pPr>
            <a:r>
              <a:rPr lang="en-US" altLang="en-US">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a:ea typeface="ＭＳ Ｐゴシック" panose="020B0600070205080204" pitchFamily="34" charset="-128"/>
              </a:rPr>
              <a:t>The container may also be a television series, which is made up of episodes.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you’re unsure about which date to use, go with the date of the source’s original publication.</a:t>
            </a:r>
          </a:p>
          <a:p>
            <a:endParaRPr lang="en-US" altLang="en-US">
              <a:ea typeface="ＭＳ Ｐゴシック" panose="020B0600070205080204" pitchFamily="34" charset="-128"/>
            </a:endParaRPr>
          </a:p>
          <a:p>
            <a:r>
              <a:rPr lang="en-US" altLang="en-US">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a:latin typeface="Arial" panose="020B0604020202020204" pitchFamily="34" charset="0"/>
                <a:ea typeface="ＭＳ Ｐゴシック" panose="020B0600070205080204" pitchFamily="34" charset="-128"/>
              </a:rPr>
            </a:b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2016 updates to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11/18/19</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11/18/19</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11/18/19</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11/18/19</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11/18/19</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268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The Future of the Book,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So Many Books,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Pretty Little Liars,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Other contributors,</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Buffy the Vampire Slayer,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Jacob’s Room.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www.theatlantic.com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/magazine/archive/2015/01/the-death-of-the-artist-and-the-birth-of-the-creative-entrepreneur/383497/. 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75"/>
          </a:xfrm>
          <a:prstGeom prst="rect">
            <a:avLst/>
          </a:prstGeom>
          <a:noFill/>
        </p:spPr>
        <p:txBody>
          <a:bodyPr>
            <a:spAutoFit/>
          </a:bodyPr>
          <a:lstStyle/>
          <a:p>
            <a:pPr eaLnBrk="1" fontAlgn="auto" hangingPunct="1">
              <a:spcAft>
                <a:spcPts val="0"/>
              </a:spcAft>
              <a:defRPr/>
            </a:pPr>
            <a:r>
              <a:rPr lang="en-US" altLang="en-US" sz="2400">
                <a:latin typeface="Optima"/>
                <a:ea typeface="+mn-ea"/>
              </a:rPr>
              <a:t>The </a:t>
            </a:r>
            <a:r>
              <a:rPr lang="en-US" altLang="en-US" sz="2400" b="1">
                <a:solidFill>
                  <a:srgbClr val="0070C0"/>
                </a:solidFill>
                <a:latin typeface="Optima"/>
                <a:ea typeface="+mn-ea"/>
              </a:rPr>
              <a:t>8</a:t>
            </a:r>
            <a:r>
              <a:rPr lang="en-US" altLang="en-US" sz="2400" b="1" baseline="30000">
                <a:solidFill>
                  <a:srgbClr val="0070C0"/>
                </a:solidFill>
                <a:latin typeface="Optima"/>
                <a:ea typeface="+mn-ea"/>
              </a:rPr>
              <a:t>th</a:t>
            </a:r>
            <a:r>
              <a:rPr lang="en-US" altLang="en-US" sz="2400" b="1">
                <a:solidFill>
                  <a:srgbClr val="0070C0"/>
                </a:solidFill>
                <a:latin typeface="Optima"/>
                <a:ea typeface="+mn-ea"/>
              </a:rPr>
              <a:t> edition handbook </a:t>
            </a:r>
            <a:r>
              <a:rPr lang="en-US" altLang="en-US" sz="240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a:latin typeface="Optima"/>
              <a:ea typeface="+mn-ea"/>
            </a:endParaRPr>
          </a:p>
          <a:p>
            <a:pPr eaLnBrk="1" fontAlgn="auto" hangingPunct="1">
              <a:spcAft>
                <a:spcPts val="0"/>
              </a:spcAft>
              <a:defRPr/>
            </a:pPr>
            <a:r>
              <a:rPr lang="en-US" altLang="en-US" sz="2400">
                <a:latin typeface="Optima"/>
                <a:ea typeface="+mn-ea"/>
              </a:rPr>
              <a:t>The three guiding principles:</a:t>
            </a:r>
          </a:p>
          <a:p>
            <a:pPr eaLnBrk="1" fontAlgn="auto" hangingPunct="1">
              <a:spcAft>
                <a:spcPts val="0"/>
              </a:spcAft>
              <a:defRPr/>
            </a:pPr>
            <a:endParaRPr lang="en-US" altLang="en-US" sz="2400">
              <a:latin typeface="Optima"/>
              <a:ea typeface="+mn-ea"/>
            </a:endParaRPr>
          </a:p>
          <a:p>
            <a:pPr marL="457200" indent="-457200" eaLnBrk="1" fontAlgn="auto" hangingPunct="1">
              <a:spcAft>
                <a:spcPts val="0"/>
              </a:spcAft>
              <a:buFontTx/>
              <a:buAutoNum type="arabicPeriod"/>
              <a:defRPr/>
            </a:pPr>
            <a:r>
              <a:rPr lang="en-US" altLang="en-US" sz="240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a:latin typeface="Optima"/>
                <a:ea typeface="+mn-ea"/>
              </a:rPr>
              <a:t>Make your documentation useful to readers.</a:t>
            </a:r>
          </a:p>
          <a:p>
            <a:pPr eaLnBrk="1" fontAlgn="auto" hangingPunct="1">
              <a:spcAft>
                <a:spcPts val="0"/>
              </a:spcAft>
              <a:defRPr/>
            </a:pPr>
            <a:endParaRPr lang="en-US" altLang="en-US" sz="240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a:latin typeface="Optima" charset="0"/>
                <a:cs typeface="Arial" charset="0"/>
              </a:rPr>
              <a:t>This presentation will cover:</a:t>
            </a:r>
          </a:p>
          <a:p>
            <a:pPr eaLnBrk="1" hangingPunct="1">
              <a:defRPr/>
            </a:pPr>
            <a:endParaRPr lang="en-US" sz="2000" b="1">
              <a:latin typeface="Optima" charset="0"/>
              <a:cs typeface="Arial" charset="0"/>
            </a:endParaRPr>
          </a:p>
          <a:p>
            <a:pPr lvl="1" eaLnBrk="1" hangingPunct="1">
              <a:buFont typeface="Arial" charset="0"/>
              <a:buChar char="•"/>
              <a:defRPr/>
            </a:pPr>
            <a:r>
              <a:rPr lang="en-US" sz="2000">
                <a:latin typeface="Optima" charset="0"/>
                <a:cs typeface="Arial" charset="0"/>
              </a:rPr>
              <a:t>How to format a paper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General guidelines</a:t>
            </a:r>
          </a:p>
          <a:p>
            <a:pPr lvl="2" eaLnBrk="1" hangingPunct="1">
              <a:buFont typeface="Arial" charset="0"/>
              <a:buChar char="•"/>
              <a:defRPr/>
            </a:pPr>
            <a:r>
              <a:rPr lang="en-US" sz="2000">
                <a:latin typeface="Optima" charset="0"/>
                <a:cs typeface="Arial" charset="0"/>
              </a:rPr>
              <a:t>First page format</a:t>
            </a:r>
          </a:p>
          <a:p>
            <a:pPr lvl="2" eaLnBrk="1" hangingPunct="1">
              <a:buFont typeface="Arial" charset="0"/>
              <a:buChar char="•"/>
              <a:defRPr/>
            </a:pPr>
            <a:r>
              <a:rPr lang="en-US" sz="2000">
                <a:latin typeface="Optima" charset="0"/>
                <a:cs typeface="Arial" charset="0"/>
              </a:rPr>
              <a:t>Section headings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In-text citations</a:t>
            </a:r>
          </a:p>
          <a:p>
            <a:pPr lvl="2" eaLnBrk="1" hangingPunct="1">
              <a:buFont typeface="Arial" charset="0"/>
              <a:buChar char="•"/>
              <a:defRPr/>
            </a:pPr>
            <a:r>
              <a:rPr lang="en-US" sz="2000">
                <a:latin typeface="Optima" charset="0"/>
                <a:cs typeface="Arial" charset="0"/>
              </a:rPr>
              <a:t>Formatting quotations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Documenting sources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Core elements</a:t>
            </a:r>
          </a:p>
          <a:p>
            <a:pPr lvl="2" eaLnBrk="1" hangingPunct="1">
              <a:buFont typeface="Arial" charset="0"/>
              <a:buChar char="•"/>
              <a:defRPr/>
            </a:pPr>
            <a:r>
              <a:rPr lang="en-US" sz="200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a:latin typeface="Optima" panose="02000503060000020004" pitchFamily="2" charset="0"/>
              </a:rPr>
              <a:t>Have </a:t>
            </a:r>
            <a:r>
              <a:rPr lang="en-US" altLang="en-US" sz="2000" b="1">
                <a:latin typeface="Optima" panose="02000503060000020004" pitchFamily="2" charset="0"/>
              </a:rPr>
              <a:t>no title page</a:t>
            </a:r>
          </a:p>
          <a:p>
            <a:pPr eaLnBrk="1" hangingPunct="1">
              <a:lnSpc>
                <a:spcPct val="150000"/>
              </a:lnSpc>
              <a:spcBef>
                <a:spcPct val="0"/>
              </a:spcBef>
            </a:pPr>
            <a:r>
              <a:rPr lang="en-US" altLang="en-US" sz="2000" b="1">
                <a:latin typeface="Optima" panose="02000503060000020004" pitchFamily="2" charset="0"/>
              </a:rPr>
              <a:t>Double space </a:t>
            </a:r>
            <a:r>
              <a:rPr lang="en-US" altLang="en-US" sz="2000">
                <a:latin typeface="Optima" panose="02000503060000020004" pitchFamily="2" charset="0"/>
              </a:rPr>
              <a:t>everything</a:t>
            </a:r>
          </a:p>
          <a:p>
            <a:pPr eaLnBrk="1" hangingPunct="1">
              <a:lnSpc>
                <a:spcPct val="150000"/>
              </a:lnSpc>
              <a:spcBef>
                <a:spcPct val="0"/>
              </a:spcBef>
            </a:pPr>
            <a:r>
              <a:rPr lang="en-US" altLang="en-US" sz="2000" b="1">
                <a:latin typeface="Optima" panose="02000503060000020004" pitchFamily="2" charset="0"/>
              </a:rPr>
              <a:t>List your name, your instructor's name, the course, and date </a:t>
            </a:r>
            <a:r>
              <a:rPr lang="en-US" altLang="en-US" sz="2000">
                <a:latin typeface="Optima" panose="02000503060000020004" pitchFamily="2" charset="0"/>
              </a:rPr>
              <a:t>in the </a:t>
            </a:r>
            <a:r>
              <a:rPr lang="en-US" altLang="en-US" sz="2000" b="1">
                <a:latin typeface="Optima" panose="02000503060000020004" pitchFamily="2" charset="0"/>
              </a:rPr>
              <a:t>upper left-hand corner</a:t>
            </a:r>
          </a:p>
          <a:p>
            <a:pPr eaLnBrk="1" hangingPunct="1">
              <a:lnSpc>
                <a:spcPct val="150000"/>
              </a:lnSpc>
              <a:spcBef>
                <a:spcPct val="0"/>
              </a:spcBef>
            </a:pPr>
            <a:r>
              <a:rPr lang="en-US" altLang="en-US" sz="2000" b="1">
                <a:latin typeface="Optima" panose="02000503060000020004" pitchFamily="2" charset="0"/>
              </a:rPr>
              <a:t>Center the paper title </a:t>
            </a:r>
            <a:r>
              <a:rPr lang="en-US" altLang="en-US" sz="200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a:latin typeface="Optima" panose="02000503060000020004" pitchFamily="2" charset="0"/>
              </a:rPr>
              <a:t>Create a header </a:t>
            </a:r>
            <a:r>
              <a:rPr lang="en-US" altLang="en-US" sz="2000">
                <a:latin typeface="Optima" panose="02000503060000020004" pitchFamily="2" charset="0"/>
              </a:rPr>
              <a:t>in the upper right corner at half inch from the top and one inch from the right of the page (list </a:t>
            </a:r>
            <a:r>
              <a:rPr lang="en-US" altLang="en-US" sz="2000" b="1">
                <a:latin typeface="Optima" panose="02000503060000020004" pitchFamily="2" charset="0"/>
              </a:rPr>
              <a:t>your last name and page number </a:t>
            </a:r>
            <a:r>
              <a:rPr lang="en-US" altLang="en-US" sz="200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22</TotalTime>
  <Words>6355</Words>
  <Application>Microsoft Macintosh PowerPoint</Application>
  <PresentationFormat>On-screen Show (4:3)</PresentationFormat>
  <Paragraphs>525</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0"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Microsoft Office User</cp:lastModifiedBy>
  <cp:revision>13</cp:revision>
  <dcterms:created xsi:type="dcterms:W3CDTF">2014-01-02T02:56:53Z</dcterms:created>
  <dcterms:modified xsi:type="dcterms:W3CDTF">2019-11-18T18:55:26Z</dcterms:modified>
</cp:coreProperties>
</file>